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1BE13-2305-4122-B1DE-C75060B15660}" v="12" dt="2022-05-27T21:26:03.7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Question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7D1-4E42-B260-DE9A341EC3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344-485E-88A6-E977CA4C99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344-485E-88A6-E977CA4C99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344-485E-88A6-E977CA4C99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344-485E-88A6-E977CA4C99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81</c:v>
                </c:pt>
                <c:pt idx="1">
                  <c:v>24</c:v>
                </c:pt>
                <c:pt idx="2">
                  <c:v>28</c:v>
                </c:pt>
                <c:pt idx="3">
                  <c:v>10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D1-4E42-B260-DE9A341EC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2021</a:t>
            </a:r>
          </a:p>
        </c:rich>
      </c:tx>
      <c:layout>
        <c:manualLayout>
          <c:xMode val="edge"/>
          <c:yMode val="edge"/>
          <c:x val="0.77533467700347669"/>
          <c:y val="5.092592592592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2000"/>
                    </a:schemeClr>
                  </a:gs>
                  <a:gs pos="100000">
                    <a:schemeClr val="accent1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6-E58C-48E0-8733-17471810B58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2000"/>
                    </a:schemeClr>
                  </a:gs>
                  <a:gs pos="100000">
                    <a:schemeClr val="accent2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5-E58C-48E0-8733-17471810B58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2000"/>
                    </a:schemeClr>
                  </a:gs>
                  <a:gs pos="100000">
                    <a:schemeClr val="accent3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4-E58C-48E0-8733-17471810B58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2000"/>
                    </a:schemeClr>
                  </a:gs>
                  <a:gs pos="100000">
                    <a:schemeClr val="accent4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3-E58C-48E0-8733-17471810B58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2000"/>
                    </a:schemeClr>
                  </a:gs>
                  <a:gs pos="100000">
                    <a:schemeClr val="accent5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2-E58C-48E0-8733-17471810B5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31</c:v>
                </c:pt>
                <c:pt idx="1">
                  <c:v>12</c:v>
                </c:pt>
                <c:pt idx="2">
                  <c:v>22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8C-48E0-8733-17471810B58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Question 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</c:v>
                </c:pt>
                <c:pt idx="1">
                  <c:v>16</c:v>
                </c:pt>
                <c:pt idx="2">
                  <c:v>28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8A-4AB5-BFC1-ECF535023F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64</c:v>
                </c:pt>
                <c:pt idx="1">
                  <c:v>19</c:v>
                </c:pt>
                <c:pt idx="2">
                  <c:v>6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8A-4AB5-BFC1-ECF535023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7767375"/>
        <c:axId val="597759055"/>
        <c:axId val="0"/>
      </c:bar3DChart>
      <c:catAx>
        <c:axId val="597767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759055"/>
        <c:crosses val="autoZero"/>
        <c:auto val="1"/>
        <c:lblAlgn val="ctr"/>
        <c:lblOffset val="100"/>
        <c:noMultiLvlLbl val="0"/>
      </c:catAx>
      <c:valAx>
        <c:axId val="597759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767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Question</a:t>
            </a:r>
            <a:r>
              <a:rPr lang="en-GB" baseline="0" dirty="0"/>
              <a:t> 2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</c:v>
                </c:pt>
                <c:pt idx="1">
                  <c:v>24</c:v>
                </c:pt>
                <c:pt idx="2">
                  <c:v>17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96-4407-A333-9B6B06CCAA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78</c:v>
                </c:pt>
                <c:pt idx="1">
                  <c:v>20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96-4407-A333-9B6B06CCAA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7767375"/>
        <c:axId val="597759055"/>
        <c:axId val="0"/>
      </c:bar3DChart>
      <c:catAx>
        <c:axId val="597767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759055"/>
        <c:crosses val="autoZero"/>
        <c:auto val="1"/>
        <c:lblAlgn val="ctr"/>
        <c:lblOffset val="100"/>
        <c:noMultiLvlLbl val="0"/>
      </c:catAx>
      <c:valAx>
        <c:axId val="597759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767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Question</a:t>
            </a:r>
            <a:r>
              <a:rPr lang="en-GB" baseline="0" dirty="0"/>
              <a:t> 3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</c:v>
                </c:pt>
                <c:pt idx="1">
                  <c:v>22</c:v>
                </c:pt>
                <c:pt idx="2">
                  <c:v>19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15-483D-8DE8-BA4052000B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67</c:v>
                </c:pt>
                <c:pt idx="1">
                  <c:v>24</c:v>
                </c:pt>
                <c:pt idx="2">
                  <c:v>6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15-483D-8DE8-BA4052000B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7767375"/>
        <c:axId val="597759055"/>
        <c:axId val="0"/>
      </c:bar3DChart>
      <c:catAx>
        <c:axId val="597767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759055"/>
        <c:crosses val="autoZero"/>
        <c:auto val="1"/>
        <c:lblAlgn val="ctr"/>
        <c:lblOffset val="100"/>
        <c:noMultiLvlLbl val="0"/>
      </c:catAx>
      <c:valAx>
        <c:axId val="597759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767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Question</a:t>
            </a:r>
            <a:r>
              <a:rPr lang="en-GB" baseline="0" dirty="0"/>
              <a:t> 4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41</c:v>
                </c:pt>
                <c:pt idx="1">
                  <c:v>15</c:v>
                </c:pt>
                <c:pt idx="2">
                  <c:v>31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68-4A67-B58A-810EFB79EE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61</c:v>
                </c:pt>
                <c:pt idx="1">
                  <c:v>20</c:v>
                </c:pt>
                <c:pt idx="2">
                  <c:v>12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68-4A67-B58A-810EFB79EE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7767375"/>
        <c:axId val="597759055"/>
        <c:axId val="0"/>
      </c:bar3DChart>
      <c:catAx>
        <c:axId val="597767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759055"/>
        <c:crosses val="autoZero"/>
        <c:auto val="1"/>
        <c:lblAlgn val="ctr"/>
        <c:lblOffset val="100"/>
        <c:noMultiLvlLbl val="0"/>
      </c:catAx>
      <c:valAx>
        <c:axId val="597759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767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Question</a:t>
            </a:r>
            <a:r>
              <a:rPr lang="en-GB" baseline="0" dirty="0"/>
              <a:t> 5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42</c:v>
                </c:pt>
                <c:pt idx="1">
                  <c:v>16</c:v>
                </c:pt>
                <c:pt idx="2">
                  <c:v>29</c:v>
                </c:pt>
                <c:pt idx="3">
                  <c:v>9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18-43AE-8326-EE90EA8420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67</c:v>
                </c:pt>
                <c:pt idx="1">
                  <c:v>20</c:v>
                </c:pt>
                <c:pt idx="2">
                  <c:v>6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18-43AE-8326-EE90EA842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7767375"/>
        <c:axId val="597759055"/>
        <c:axId val="0"/>
      </c:bar3DChart>
      <c:catAx>
        <c:axId val="597767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759055"/>
        <c:crosses val="autoZero"/>
        <c:auto val="1"/>
        <c:lblAlgn val="ctr"/>
        <c:lblOffset val="100"/>
        <c:noMultiLvlLbl val="0"/>
      </c:catAx>
      <c:valAx>
        <c:axId val="597759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767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2021</a:t>
            </a:r>
          </a:p>
        </c:rich>
      </c:tx>
      <c:layout>
        <c:manualLayout>
          <c:xMode val="edge"/>
          <c:yMode val="edge"/>
          <c:x val="0.77533467700347669"/>
          <c:y val="5.092592592592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2000"/>
                    </a:schemeClr>
                  </a:gs>
                  <a:gs pos="100000">
                    <a:schemeClr val="accent1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6-E58C-48E0-8733-17471810B58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2000"/>
                    </a:schemeClr>
                  </a:gs>
                  <a:gs pos="100000">
                    <a:schemeClr val="accent2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5-E58C-48E0-8733-17471810B58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2000"/>
                    </a:schemeClr>
                  </a:gs>
                  <a:gs pos="100000">
                    <a:schemeClr val="accent3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4-E58C-48E0-8733-17471810B58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2000"/>
                    </a:schemeClr>
                  </a:gs>
                  <a:gs pos="100000">
                    <a:schemeClr val="accent4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3-E58C-48E0-8733-17471810B58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2000"/>
                    </a:schemeClr>
                  </a:gs>
                  <a:gs pos="100000">
                    <a:schemeClr val="accent5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2-E58C-48E0-8733-17471810B5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11</c:v>
                </c:pt>
                <c:pt idx="2">
                  <c:v>20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8C-48E0-8733-17471810B58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Question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7D1-4E42-B260-DE9A341EC3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CE5-4AD6-AA13-C39751F842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CE5-4AD6-AA13-C39751F842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CE5-4AD6-AA13-C39751F8420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CE5-4AD6-AA13-C39751F842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98</c:v>
                </c:pt>
                <c:pt idx="1">
                  <c:v>25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D1-4E42-B260-DE9A341EC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2021</a:t>
            </a:r>
          </a:p>
        </c:rich>
      </c:tx>
      <c:layout>
        <c:manualLayout>
          <c:xMode val="edge"/>
          <c:yMode val="edge"/>
          <c:x val="0.77533467700347669"/>
          <c:y val="5.092592592592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2000"/>
                    </a:schemeClr>
                  </a:gs>
                  <a:gs pos="100000">
                    <a:schemeClr val="accent1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6-E58C-48E0-8733-17471810B58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2000"/>
                    </a:schemeClr>
                  </a:gs>
                  <a:gs pos="100000">
                    <a:schemeClr val="accent2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5-E58C-48E0-8733-17471810B58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2000"/>
                    </a:schemeClr>
                  </a:gs>
                  <a:gs pos="100000">
                    <a:schemeClr val="accent3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4-E58C-48E0-8733-17471810B58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2000"/>
                    </a:schemeClr>
                  </a:gs>
                  <a:gs pos="100000">
                    <a:schemeClr val="accent4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3-E58C-48E0-8733-17471810B58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2000"/>
                    </a:schemeClr>
                  </a:gs>
                  <a:gs pos="100000">
                    <a:schemeClr val="accent5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2-E58C-48E0-8733-17471810B5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39</c:v>
                </c:pt>
                <c:pt idx="1">
                  <c:v>17</c:v>
                </c:pt>
                <c:pt idx="2">
                  <c:v>12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8C-48E0-8733-17471810B58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Question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7D1-4E42-B260-DE9A341EC3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CE5-4AD6-AA13-C39751F842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CE5-4AD6-AA13-C39751F842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CE5-4AD6-AA13-C39751F8420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CE5-4AD6-AA13-C39751F842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85</c:v>
                </c:pt>
                <c:pt idx="1">
                  <c:v>29</c:v>
                </c:pt>
                <c:pt idx="2">
                  <c:v>8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D1-4E42-B260-DE9A341EC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2021</a:t>
            </a:r>
          </a:p>
        </c:rich>
      </c:tx>
      <c:layout>
        <c:manualLayout>
          <c:xMode val="edge"/>
          <c:yMode val="edge"/>
          <c:x val="0.77533467700347669"/>
          <c:y val="5.092592592592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2000"/>
                    </a:schemeClr>
                  </a:gs>
                  <a:gs pos="100000">
                    <a:schemeClr val="accent1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6-E58C-48E0-8733-17471810B58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2000"/>
                    </a:schemeClr>
                  </a:gs>
                  <a:gs pos="100000">
                    <a:schemeClr val="accent2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5-E58C-48E0-8733-17471810B58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2000"/>
                    </a:schemeClr>
                  </a:gs>
                  <a:gs pos="100000">
                    <a:schemeClr val="accent3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4-E58C-48E0-8733-17471810B58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2000"/>
                    </a:schemeClr>
                  </a:gs>
                  <a:gs pos="100000">
                    <a:schemeClr val="accent4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3-E58C-48E0-8733-17471810B58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2000"/>
                    </a:schemeClr>
                  </a:gs>
                  <a:gs pos="100000">
                    <a:schemeClr val="accent5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2-E58C-48E0-8733-17471810B5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37</c:v>
                </c:pt>
                <c:pt idx="1">
                  <c:v>16</c:v>
                </c:pt>
                <c:pt idx="2">
                  <c:v>14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8C-48E0-8733-17471810B58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Question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7D1-4E42-B260-DE9A341EC3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CE5-4AD6-AA13-C39751F842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CE5-4AD6-AA13-C39751F842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CE5-4AD6-AA13-C39751F8420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CE5-4AD6-AA13-C39751F842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77</c:v>
                </c:pt>
                <c:pt idx="1">
                  <c:v>25</c:v>
                </c:pt>
                <c:pt idx="2">
                  <c:v>15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D1-4E42-B260-DE9A341EC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2021</a:t>
            </a:r>
          </a:p>
        </c:rich>
      </c:tx>
      <c:layout>
        <c:manualLayout>
          <c:xMode val="edge"/>
          <c:yMode val="edge"/>
          <c:x val="0.77533467700347669"/>
          <c:y val="5.092592592592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2000"/>
                    </a:schemeClr>
                  </a:gs>
                  <a:gs pos="100000">
                    <a:schemeClr val="accent1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6-E58C-48E0-8733-17471810B58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2000"/>
                    </a:schemeClr>
                  </a:gs>
                  <a:gs pos="100000">
                    <a:schemeClr val="accent2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5-E58C-48E0-8733-17471810B58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2000"/>
                    </a:schemeClr>
                  </a:gs>
                  <a:gs pos="100000">
                    <a:schemeClr val="accent3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4-E58C-48E0-8733-17471810B58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2000"/>
                    </a:schemeClr>
                  </a:gs>
                  <a:gs pos="100000">
                    <a:schemeClr val="accent4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3-E58C-48E0-8733-17471810B58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2000"/>
                    </a:schemeClr>
                  </a:gs>
                  <a:gs pos="100000">
                    <a:schemeClr val="accent5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2-E58C-48E0-8733-17471810B5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31</c:v>
                </c:pt>
                <c:pt idx="1">
                  <c:v>11</c:v>
                </c:pt>
                <c:pt idx="2">
                  <c:v>23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8C-48E0-8733-17471810B58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Question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7D1-4E42-B260-DE9A341EC3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CE5-4AD6-AA13-C39751F842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CE5-4AD6-AA13-C39751F842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CE5-4AD6-AA13-C39751F8420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CE5-4AD6-AA13-C39751F842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Very Good</c:v>
                </c:pt>
                <c:pt idx="1">
                  <c:v>Good</c:v>
                </c:pt>
                <c:pt idx="2">
                  <c:v>Satisfactory</c:v>
                </c:pt>
                <c:pt idx="3">
                  <c:v>Poor</c:v>
                </c:pt>
                <c:pt idx="4">
                  <c:v>Very Poor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83</c:v>
                </c:pt>
                <c:pt idx="1">
                  <c:v>25</c:v>
                </c:pt>
                <c:pt idx="2">
                  <c:v>7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D1-4E42-B260-DE9A341EC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70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63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20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4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81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17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291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25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90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24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28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71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48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84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6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A543EE9-39A8-49C7-B8A8-14DE9838511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A08424B-F390-47AA-8575-C5D911BFD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1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C1098-50FC-775A-99EC-C57203739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4658" y="755904"/>
            <a:ext cx="7711025" cy="3084576"/>
          </a:xfrm>
        </p:spPr>
        <p:txBody>
          <a:bodyPr anchor="ctr">
            <a:normAutofit/>
          </a:bodyPr>
          <a:lstStyle/>
          <a:p>
            <a:pPr algn="l"/>
            <a:r>
              <a:rPr lang="en-GB">
                <a:latin typeface="Bauhaus 93" panose="04030905020B02020C02" pitchFamily="82" charset="0"/>
              </a:rPr>
              <a:t>Mayfield Surgery</a:t>
            </a:r>
            <a:br>
              <a:rPr lang="en-GB">
                <a:latin typeface="Bauhaus 93" panose="04030905020B02020C02" pitchFamily="82" charset="0"/>
              </a:rPr>
            </a:br>
            <a:r>
              <a:rPr lang="en-GB">
                <a:latin typeface="Bauhaus 93" panose="04030905020B02020C02" pitchFamily="82" charset="0"/>
              </a:rPr>
              <a:t> Patient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9C6F-562E-87AE-A7C2-33C38DBD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2131" y="4089910"/>
            <a:ext cx="3316702" cy="1712176"/>
          </a:xfrm>
        </p:spPr>
        <p:txBody>
          <a:bodyPr>
            <a:normAutofit/>
          </a:bodyPr>
          <a:lstStyle/>
          <a:p>
            <a:pPr algn="l"/>
            <a:r>
              <a:rPr lang="en-GB" sz="4400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625381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C616B3DC-C165-433D-9187-62DCC0E31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97E1BF84-9824-4B0E-98DF-F0F7181DD0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A85FA340-7392-4303-9707-A12F45A46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758A9051-2BD9-4868-8B84-344752FA2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58264C49-3539-4CBD-8F11-1106C8B87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DE862133-5C7E-4B32-9786-0B33BC51A7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90925F6C-DF03-4707-9176-6049F049B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686317-9C96-4A02-88CE-7319FF590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2E335-BAC4-C125-7315-3C42BAE14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0632" y="648930"/>
            <a:ext cx="4922391" cy="33473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5100" dirty="0"/>
              <a:t>Sample Questionnaire Handed out September 2021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0E25B5C-98A3-47D8-A4D7-10C2E1758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6714" y="-4763"/>
            <a:ext cx="5014912" cy="6862763"/>
            <a:chOff x="2928938" y="-4763"/>
            <a:chExt cx="5014912" cy="6862763"/>
          </a:xfrm>
        </p:grpSpPr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FECB3374-15F5-40C2-95B4-0FCF10849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E762314F-F556-4403-BAA1-AF8A3BED3E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02EDEF56-2F86-4867-986A-5AFB8EC07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51BE63E6-C24A-43FA-93F5-475F550AB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9639DAAA-46FE-401C-BB78-B7A9AF33C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D5EFBD2C-94D5-43D0-B2FE-E390BD3F3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2" name="Rounded Rectangle 16">
            <a:extLst>
              <a:ext uri="{FF2B5EF4-FFF2-40B4-BE49-F238E27FC236}">
                <a16:creationId xmlns:a16="http://schemas.microsoft.com/office/drawing/2014/main" id="{EB9A9756-A5DB-460E-A867-A2AE77834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693" y="648931"/>
            <a:ext cx="5419641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40A9533-A833-D76C-839C-24FCFA6B1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528788"/>
              </p:ext>
            </p:extLst>
          </p:nvPr>
        </p:nvGraphicFramePr>
        <p:xfrm>
          <a:off x="977550" y="1769010"/>
          <a:ext cx="4774325" cy="30322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4955">
                  <a:extLst>
                    <a:ext uri="{9D8B030D-6E8A-4147-A177-3AD203B41FA5}">
                      <a16:colId xmlns:a16="http://schemas.microsoft.com/office/drawing/2014/main" val="2117969356"/>
                    </a:ext>
                  </a:extLst>
                </a:gridCol>
                <a:gridCol w="281874">
                  <a:extLst>
                    <a:ext uri="{9D8B030D-6E8A-4147-A177-3AD203B41FA5}">
                      <a16:colId xmlns:a16="http://schemas.microsoft.com/office/drawing/2014/main" val="3546600965"/>
                    </a:ext>
                  </a:extLst>
                </a:gridCol>
                <a:gridCol w="281874">
                  <a:extLst>
                    <a:ext uri="{9D8B030D-6E8A-4147-A177-3AD203B41FA5}">
                      <a16:colId xmlns:a16="http://schemas.microsoft.com/office/drawing/2014/main" val="310373495"/>
                    </a:ext>
                  </a:extLst>
                </a:gridCol>
                <a:gridCol w="281874">
                  <a:extLst>
                    <a:ext uri="{9D8B030D-6E8A-4147-A177-3AD203B41FA5}">
                      <a16:colId xmlns:a16="http://schemas.microsoft.com/office/drawing/2014/main" val="2352995582"/>
                    </a:ext>
                  </a:extLst>
                </a:gridCol>
                <a:gridCol w="281874">
                  <a:extLst>
                    <a:ext uri="{9D8B030D-6E8A-4147-A177-3AD203B41FA5}">
                      <a16:colId xmlns:a16="http://schemas.microsoft.com/office/drawing/2014/main" val="3381096691"/>
                    </a:ext>
                  </a:extLst>
                </a:gridCol>
                <a:gridCol w="281874">
                  <a:extLst>
                    <a:ext uri="{9D8B030D-6E8A-4147-A177-3AD203B41FA5}">
                      <a16:colId xmlns:a16="http://schemas.microsoft.com/office/drawing/2014/main" val="2761842171"/>
                    </a:ext>
                  </a:extLst>
                </a:gridCol>
              </a:tblGrid>
              <a:tr h="1088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VERY GOOD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GOOD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SATISFACTORY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POOR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VERY POOR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 vert="vert270"/>
                </a:tc>
                <a:extLst>
                  <a:ext uri="{0D108BD9-81ED-4DB2-BD59-A6C34878D82A}">
                    <a16:rowId xmlns:a16="http://schemas.microsoft.com/office/drawing/2014/main" val="3252411206"/>
                  </a:ext>
                </a:extLst>
              </a:tr>
              <a:tr h="388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How satisfied are you that you can make an appointment with your preferred clinician?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extLst>
                  <a:ext uri="{0D108BD9-81ED-4DB2-BD59-A6C34878D82A}">
                    <a16:rowId xmlns:a16="http://schemas.microsoft.com/office/drawing/2014/main" val="3442927730"/>
                  </a:ext>
                </a:extLst>
              </a:tr>
              <a:tr h="388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Did you have confidence and trust in the clinician you spoke to?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extLst>
                  <a:ext uri="{0D108BD9-81ED-4DB2-BD59-A6C34878D82A}">
                    <a16:rowId xmlns:a16="http://schemas.microsoft.com/office/drawing/2014/main" val="3825276163"/>
                  </a:ext>
                </a:extLst>
              </a:tr>
              <a:tr h="388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How satisfied are you with the appointment times you are offered?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extLst>
                  <a:ext uri="{0D108BD9-81ED-4DB2-BD59-A6C34878D82A}">
                    <a16:rowId xmlns:a16="http://schemas.microsoft.com/office/drawing/2014/main" val="1753535355"/>
                  </a:ext>
                </a:extLst>
              </a:tr>
              <a:tr h="388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How would you rate your experience of making an appointment?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extLst>
                  <a:ext uri="{0D108BD9-81ED-4DB2-BD59-A6C34878D82A}">
                    <a16:rowId xmlns:a16="http://schemas.microsoft.com/office/drawing/2014/main" val="3451740436"/>
                  </a:ext>
                </a:extLst>
              </a:tr>
              <a:tr h="388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How would you rate your overall experience of the practice?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u="none" strike="noStrike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03" marR="60103" marT="0" marB="0"/>
                </a:tc>
                <a:extLst>
                  <a:ext uri="{0D108BD9-81ED-4DB2-BD59-A6C34878D82A}">
                    <a16:rowId xmlns:a16="http://schemas.microsoft.com/office/drawing/2014/main" val="656538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73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5FFD9-37D4-FD9B-50C3-64F5D7C5A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1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satisfied are you that you can make an appointment with your preferred clinician?</a:t>
            </a:r>
            <a:endParaRPr lang="en-GB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AC890137-D22C-20C1-C6DA-60E503DA49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681677"/>
              </p:ext>
            </p:extLst>
          </p:nvPr>
        </p:nvGraphicFramePr>
        <p:xfrm>
          <a:off x="1035698" y="1828799"/>
          <a:ext cx="7147249" cy="363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EDAC545F-60F8-32ED-2537-15ED072478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0530549"/>
              </p:ext>
            </p:extLst>
          </p:nvPr>
        </p:nvGraphicFramePr>
        <p:xfrm>
          <a:off x="7044612" y="3429000"/>
          <a:ext cx="48145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013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5FFD9-37D4-FD9B-50C3-64F5D7C5A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2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you have confidence and trust in the clinician you spoke to?</a:t>
            </a:r>
            <a:endParaRPr lang="en-GB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AC890137-D22C-20C1-C6DA-60E503DA49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07301"/>
              </p:ext>
            </p:extLst>
          </p:nvPr>
        </p:nvGraphicFramePr>
        <p:xfrm>
          <a:off x="1035698" y="1828799"/>
          <a:ext cx="7147249" cy="363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EDAC545F-60F8-32ED-2537-15ED072478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6161254"/>
              </p:ext>
            </p:extLst>
          </p:nvPr>
        </p:nvGraphicFramePr>
        <p:xfrm>
          <a:off x="7044612" y="3429000"/>
          <a:ext cx="48145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749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5FFD9-37D4-FD9B-50C3-64F5D7C5A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3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satisfied are you with the appointment times you are offered?</a:t>
            </a:r>
            <a:endParaRPr lang="en-GB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AC890137-D22C-20C1-C6DA-60E503DA49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518637"/>
              </p:ext>
            </p:extLst>
          </p:nvPr>
        </p:nvGraphicFramePr>
        <p:xfrm>
          <a:off x="1035698" y="1828799"/>
          <a:ext cx="7147249" cy="363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EDAC545F-60F8-32ED-2537-15ED072478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6284334"/>
              </p:ext>
            </p:extLst>
          </p:nvPr>
        </p:nvGraphicFramePr>
        <p:xfrm>
          <a:off x="7044612" y="3429000"/>
          <a:ext cx="48145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139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5FFD9-37D4-FD9B-50C3-64F5D7C5A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4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would you rate your experience of making an appointment?</a:t>
            </a:r>
            <a:endParaRPr lang="en-GB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AC890137-D22C-20C1-C6DA-60E503DA49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8166"/>
              </p:ext>
            </p:extLst>
          </p:nvPr>
        </p:nvGraphicFramePr>
        <p:xfrm>
          <a:off x="1035698" y="1828799"/>
          <a:ext cx="7147249" cy="363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EDAC545F-60F8-32ED-2537-15ED072478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7028772"/>
              </p:ext>
            </p:extLst>
          </p:nvPr>
        </p:nvGraphicFramePr>
        <p:xfrm>
          <a:off x="7044612" y="3429000"/>
          <a:ext cx="48145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6827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5FFD9-37D4-FD9B-50C3-64F5D7C5A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5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would you rate your overall experience of the practice?</a:t>
            </a:r>
            <a:endParaRPr lang="en-GB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AC890137-D22C-20C1-C6DA-60E503DA49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174154"/>
              </p:ext>
            </p:extLst>
          </p:nvPr>
        </p:nvGraphicFramePr>
        <p:xfrm>
          <a:off x="1035698" y="1828799"/>
          <a:ext cx="7147249" cy="3638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EDAC545F-60F8-32ED-2537-15ED072478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8859984"/>
              </p:ext>
            </p:extLst>
          </p:nvPr>
        </p:nvGraphicFramePr>
        <p:xfrm>
          <a:off x="7044612" y="3429000"/>
          <a:ext cx="48145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250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22407-1450-7F3E-C785-09BC4972E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3" y="88641"/>
            <a:ext cx="10018713" cy="1752599"/>
          </a:xfrm>
        </p:spPr>
        <p:txBody>
          <a:bodyPr/>
          <a:lstStyle/>
          <a:p>
            <a:r>
              <a:rPr lang="en-GB" dirty="0"/>
              <a:t>Side by Side Comparison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2021</a:t>
            </a:r>
            <a:r>
              <a:rPr lang="en-GB" dirty="0"/>
              <a:t>/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2022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D2EE284-AF1C-9E94-0842-87326503D3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297986"/>
              </p:ext>
            </p:extLst>
          </p:nvPr>
        </p:nvGraphicFramePr>
        <p:xfrm>
          <a:off x="1254842" y="1304731"/>
          <a:ext cx="3862127" cy="2604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774B2686-B2E2-8EA1-017B-FD7C8FA095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326123"/>
              </p:ext>
            </p:extLst>
          </p:nvPr>
        </p:nvGraphicFramePr>
        <p:xfrm>
          <a:off x="4752111" y="1303176"/>
          <a:ext cx="3862127" cy="2604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49814298-56D6-CD8F-96B3-5C355AAF48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071011"/>
              </p:ext>
            </p:extLst>
          </p:nvPr>
        </p:nvGraphicFramePr>
        <p:xfrm>
          <a:off x="8249380" y="1317173"/>
          <a:ext cx="3862127" cy="2604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D8F3498B-3506-2048-DD8A-BF1C4E1031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342422"/>
              </p:ext>
            </p:extLst>
          </p:nvPr>
        </p:nvGraphicFramePr>
        <p:xfrm>
          <a:off x="2821047" y="3921969"/>
          <a:ext cx="3862127" cy="2604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5434B2E5-512F-9D96-8C67-27E45A5A73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796564"/>
              </p:ext>
            </p:extLst>
          </p:nvPr>
        </p:nvGraphicFramePr>
        <p:xfrm>
          <a:off x="6683174" y="3921969"/>
          <a:ext cx="3862127" cy="2604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42544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210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Bauhaus 93</vt:lpstr>
      <vt:lpstr>Calibri</vt:lpstr>
      <vt:lpstr>Corbel</vt:lpstr>
      <vt:lpstr>Parallax</vt:lpstr>
      <vt:lpstr>Mayfield Surgery  Patient Survey</vt:lpstr>
      <vt:lpstr>Sample Questionnaire Handed out September 2021</vt:lpstr>
      <vt:lpstr>QUESTION 1 How satisfied are you that you can make an appointment with your preferred clinician?</vt:lpstr>
      <vt:lpstr>QUESTION 2 Did you have confidence and trust in the clinician you spoke to?</vt:lpstr>
      <vt:lpstr>QUESTION 3 How satisfied are you with the appointment times you are offered?</vt:lpstr>
      <vt:lpstr>QUESTION 4 How would you rate your experience of making an appointment?</vt:lpstr>
      <vt:lpstr>QUESTION 5 How would you rate your overall experience of the practice?</vt:lpstr>
      <vt:lpstr>Side by Side Comparison 2021/2022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Mayfield Surgery  Patient Survey</dc:title>
  <dc:creator>Geoff Carr</dc:creator>
  <cp:lastModifiedBy>CARR, Jo (NHS NORTHAMPTONSHIRE CCG)</cp:lastModifiedBy>
  <cp:revision>3</cp:revision>
  <dcterms:created xsi:type="dcterms:W3CDTF">2022-05-27T19:17:55Z</dcterms:created>
  <dcterms:modified xsi:type="dcterms:W3CDTF">2022-06-01T11:56:59Z</dcterms:modified>
</cp:coreProperties>
</file>